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media9.mp4" ContentType="video/mp4"/>
  <Override PartName="/ppt/media/image12.png" ContentType="image/png"/>
  <Override PartName="/ppt/media/image8.png" ContentType="image/png"/>
  <Override PartName="/ppt/media/image17.png" ContentType="image/png"/>
  <Override PartName="/ppt/media/media7.mp4" ContentType="video/mp4"/>
  <Override PartName="/ppt/media/image10.png" ContentType="image/png"/>
  <Override PartName="/ppt/media/image1.png" ContentType="image/png"/>
  <Override PartName="/ppt/media/image6.png" ContentType="image/png"/>
  <Override PartName="/ppt/media/image15.png" ContentType="image/png"/>
  <Override PartName="/ppt/media/image13.png" ContentType="image/png"/>
  <Override PartName="/ppt/media/image4.png" ContentType="image/png"/>
  <Override PartName="/ppt/media/media5.mp4" ContentType="video/mp4"/>
  <Override PartName="/ppt/media/image27.png" ContentType="image/png"/>
  <Override PartName="/ppt/media/image11.png" ContentType="image/png"/>
  <Override PartName="/ppt/media/image2.png" ContentType="image/png"/>
  <Override PartName="/ppt/media/image16.png" ContentType="image/png"/>
  <Override PartName="/ppt/media/image28.png" ContentType="image/png"/>
  <Override PartName="/ppt/media/image25.gif" ContentType="image/gif"/>
  <Override PartName="/ppt/media/image24.png" ContentType="image/png"/>
  <Override PartName="/ppt/media/image14.png" ContentType="image/png"/>
  <Override PartName="/ppt/media/image26.png" ContentType="image/png"/>
  <Override PartName="/ppt/media/image23.gif" ContentType="image/gif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media3.mp4" ContentType="video/mp4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26.xml.rels" ContentType="application/vnd.openxmlformats-package.relationships+xml"/>
  <Override PartName="/ppt/slides/_rels/slide13.xml.rels" ContentType="application/vnd.openxmlformats-package.relationships+xml"/>
  <Override PartName="/ppt/slides/_rels/slide25.xml.rels" ContentType="application/vnd.openxmlformats-package.relationships+xml"/>
  <Override PartName="/ppt/slides/_rels/slide1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25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24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2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officedocument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2" r:id="rId3"/>
    <p:sldMasterId id="2147483655" r:id="rId4"/>
    <p:sldMasterId id="2147483657" r:id="rId5"/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solidFill>
                  <a:schemeClr val="dk1"/>
                </a:solidFill>
                <a:latin typeface="Arial"/>
              </a:rPr>
              <a:t>Click to move the slide</a:t>
            </a:r>
            <a:endParaRPr b="0" lang="pt-B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dt" idx="16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ftr" idx="17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sldNum" idx="18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33AE4006-1004-4C26-84F4-DDBFFE14F06E}" type="slidenum"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ln w="0">
            <a:noFill/>
          </a:ln>
        </p:spPr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8000" cy="420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sldNum" idx="19"/>
          </p:nvPr>
        </p:nvSpPr>
        <p:spPr>
          <a:xfrm>
            <a:off x="4281480" y="10155240"/>
            <a:ext cx="3276360" cy="536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44141C3-2CE9-4E15-98BB-AA1A8FF60D0D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756D0AA-18B2-419F-A337-8C075D29FD3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3B5AA2A-32FF-4BFE-88DF-92EEA0FF76D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18C0B43-5E37-43BC-BEF4-3BB8ABECCE4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5C074E7-FCA5-4C8F-B266-D0C8427E358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65FA4A9-B805-4E64-9CB8-820F848B759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AFDAD99-744E-4D79-BAEB-2764D6C775C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4A6A9E12-A9F4-49C8-976E-6556618C79A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1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66F01B49-6C32-4178-89B4-E01F4AD9AE6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DAD6B8FD-8815-46A7-B96A-A757CACAFB1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7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AF518E3D-7110-49B1-A25A-E0B8A6D232A4}" type="slidenum"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ftr" idx="4"/>
          </p:nvPr>
        </p:nvSpPr>
        <p:spPr>
          <a:xfrm>
            <a:off x="3447000" y="5164560"/>
            <a:ext cx="319428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ldNum" idx="5"/>
          </p:nvPr>
        </p:nvSpPr>
        <p:spPr>
          <a:xfrm>
            <a:off x="7226640" y="516456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D3220A6-A385-4C3A-9BF1-232EBD9DEAF3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dt" idx="6"/>
          </p:nvPr>
        </p:nvSpPr>
        <p:spPr>
          <a:xfrm>
            <a:off x="503640" y="516456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pt-B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3" name="PlaceHolder 5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128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pt-BR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pt-BR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4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pt-BR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pt-BR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  <p:sldLayoutId id="2147483654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28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ftr" idx="7"/>
          </p:nvPr>
        </p:nvSpPr>
        <p:spPr>
          <a:xfrm>
            <a:off x="3338640" y="5255280"/>
            <a:ext cx="3401280" cy="30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sldNum" idx="8"/>
          </p:nvPr>
        </p:nvSpPr>
        <p:spPr>
          <a:xfrm>
            <a:off x="7118640" y="5255280"/>
            <a:ext cx="2267280" cy="30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B5AB6A5-4BA9-49B9-9FBB-7BCB5B99EF24}" type="slidenum">
              <a:rPr b="0" lang="pt-BR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dt" idx="9"/>
          </p:nvPr>
        </p:nvSpPr>
        <p:spPr>
          <a:xfrm>
            <a:off x="692640" y="5255280"/>
            <a:ext cx="2267280" cy="30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5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7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4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264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9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31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231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979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979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46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65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65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5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165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5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165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65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16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6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28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92640" y="1509120"/>
            <a:ext cx="8693280" cy="3597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17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93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70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46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3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ftr" idx="10"/>
          </p:nvPr>
        </p:nvSpPr>
        <p:spPr>
          <a:xfrm>
            <a:off x="3338640" y="5255280"/>
            <a:ext cx="3401280" cy="30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sldNum" idx="11"/>
          </p:nvPr>
        </p:nvSpPr>
        <p:spPr>
          <a:xfrm>
            <a:off x="7118640" y="5255280"/>
            <a:ext cx="2267280" cy="30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470575C-74C6-448D-A68B-0B2FEE379C90}" type="slidenum">
              <a:rPr b="0" lang="pt-BR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5"/>
          <p:cNvSpPr>
            <a:spLocks noGrp="1"/>
          </p:cNvSpPr>
          <p:nvPr>
            <p:ph type="dt" idx="12"/>
          </p:nvPr>
        </p:nvSpPr>
        <p:spPr>
          <a:xfrm>
            <a:off x="692640" y="5255280"/>
            <a:ext cx="2267280" cy="30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8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ftr" idx="13"/>
          </p:nvPr>
        </p:nvSpPr>
        <p:spPr>
          <a:xfrm>
            <a:off x="3447000" y="5164560"/>
            <a:ext cx="319356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sldNum" idx="14"/>
          </p:nvPr>
        </p:nvSpPr>
        <p:spPr>
          <a:xfrm>
            <a:off x="7226640" y="516456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3AACD682-BCD2-4C74-A5D4-B7BF575AA7C9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dt" idx="15"/>
          </p:nvPr>
        </p:nvSpPr>
        <p:spPr>
          <a:xfrm>
            <a:off x="503640" y="516456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39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439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128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19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319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28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79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279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45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7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7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7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0" r:id="rId2"/>
    <p:sldLayoutId id="2147483661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6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3.gif"/><Relationship Id="rId2" Type="http://schemas.openxmlformats.org/officeDocument/2006/relationships/slideLayout" Target="../slideLayouts/slideLayout9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gif"/><Relationship Id="rId3" Type="http://schemas.openxmlformats.org/officeDocument/2006/relationships/slideLayout" Target="../slideLayouts/slideLayout8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5.gif"/><Relationship Id="rId3" Type="http://schemas.openxmlformats.org/officeDocument/2006/relationships/slideLayout" Target="../slideLayouts/slideLayout8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5.gif"/><Relationship Id="rId3" Type="http://schemas.openxmlformats.org/officeDocument/2006/relationships/slideLayout" Target="../slideLayouts/slideLayout8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video" Target="../media/media3.mp4"/><Relationship Id="rId2" Type="http://schemas.microsoft.com/office/2007/relationships/media" Target="../media/media3.mp4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video" Target="../media/media5.mp4"/><Relationship Id="rId2" Type="http://schemas.microsoft.com/office/2007/relationships/media" Target="../media/media5.mp4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video" Target="../media/media7.mp4"/><Relationship Id="rId2" Type="http://schemas.microsoft.com/office/2007/relationships/media" Target="../media/media7.mp4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video" Target="../media/media9.mp4"/><Relationship Id="rId2" Type="http://schemas.microsoft.com/office/2007/relationships/media" Target="../media/media9.mp4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aixaDeTexto 2"/>
          <p:cNvSpPr/>
          <p:nvPr/>
        </p:nvSpPr>
        <p:spPr>
          <a:xfrm>
            <a:off x="4560840" y="3190680"/>
            <a:ext cx="5039640" cy="228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s'AWesome"/>
                <a:ea typeface="DM Sans"/>
              </a:rPr>
              <a:t>Cauã</a:t>
            </a:r>
            <a:r>
              <a:rPr b="0" lang="en-US" sz="2400" spc="-1" strike="noStrike">
                <a:solidFill>
                  <a:schemeClr val="lt1"/>
                </a:solidFill>
                <a:latin typeface="s'AWesome"/>
                <a:ea typeface="DM Sans"/>
              </a:rPr>
              <a:t> dos Santos 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s'AWesome"/>
                <a:ea typeface="DM Sans"/>
              </a:rPr>
              <a:t>Leonardo</a:t>
            </a:r>
            <a:r>
              <a:rPr b="0" lang="en-US" sz="2400" spc="-1" strike="noStrike">
                <a:solidFill>
                  <a:schemeClr val="lt1"/>
                </a:solidFill>
                <a:latin typeface="s'AWesome"/>
                <a:ea typeface="DM Sans"/>
              </a:rPr>
              <a:t> Portes 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s'AWesome"/>
                <a:ea typeface="DM Sans"/>
              </a:rPr>
              <a:t>Mateus</a:t>
            </a:r>
            <a:r>
              <a:rPr b="0" lang="en-US" sz="2400" spc="-1" strike="noStrike">
                <a:solidFill>
                  <a:schemeClr val="lt1"/>
                </a:solidFill>
                <a:latin typeface="s'AWesome"/>
                <a:ea typeface="DM Sans"/>
              </a:rPr>
              <a:t> Hashimoto 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s'AWesome"/>
                <a:ea typeface="DM Sans"/>
              </a:rPr>
              <a:t>Miguel</a:t>
            </a:r>
            <a:r>
              <a:rPr b="0" lang="en-US" sz="2400" spc="-1" strike="noStrike">
                <a:solidFill>
                  <a:schemeClr val="lt1"/>
                </a:solidFill>
                <a:latin typeface="s'AWesome"/>
                <a:ea typeface="DM Sans"/>
              </a:rPr>
              <a:t> Oliveira 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s'AWesome"/>
                <a:ea typeface="DM Sans"/>
              </a:rPr>
              <a:t>Pedro</a:t>
            </a:r>
            <a:r>
              <a:rPr b="0" lang="en-US" sz="2400" spc="-1" strike="noStrike">
                <a:solidFill>
                  <a:schemeClr val="lt1"/>
                </a:solidFill>
                <a:latin typeface="s'AWesome"/>
                <a:ea typeface="DM Sans"/>
              </a:rPr>
              <a:t> Nassif  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s'AWesome"/>
                <a:ea typeface="DM Sans"/>
              </a:rPr>
              <a:t>Thiago</a:t>
            </a:r>
            <a:r>
              <a:rPr b="0" lang="en-US" sz="2400" spc="-1" strike="noStrike">
                <a:solidFill>
                  <a:schemeClr val="lt1"/>
                </a:solidFill>
                <a:latin typeface="s'AWesome"/>
                <a:ea typeface="DM Sans"/>
              </a:rPr>
              <a:t> FerreirA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" name="Text 2"/>
          <p:cNvSpPr/>
          <p:nvPr/>
        </p:nvSpPr>
        <p:spPr>
          <a:xfrm>
            <a:off x="1659240" y="1668600"/>
            <a:ext cx="7032240" cy="348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endParaRPr b="0" lang="en-US" sz="8800" spc="-1" strike="noStrike">
              <a:solidFill>
                <a:schemeClr val="dk1"/>
              </a:solidFill>
              <a:latin typeface="Arial"/>
              <a:ea typeface="DejaVu Sans"/>
            </a:endParaRPr>
          </a:p>
        </p:txBody>
      </p:sp>
      <p:sp>
        <p:nvSpPr>
          <p:cNvPr id="45" name="CaixaDeTexto 3"/>
          <p:cNvSpPr/>
          <p:nvPr/>
        </p:nvSpPr>
        <p:spPr>
          <a:xfrm>
            <a:off x="4653360" y="1055160"/>
            <a:ext cx="5040000" cy="191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6000" spc="-1" strike="noStrike">
                <a:solidFill>
                  <a:srgbClr val="c00000"/>
                </a:solidFill>
                <a:latin typeface="s'AWesome"/>
                <a:ea typeface="DejaVu Sans"/>
              </a:rPr>
              <a:t>SAW TRAP </a:t>
            </a:r>
            <a:r>
              <a:rPr b="0" lang="pt-BR" sz="6000" spc="-1" strike="noStrike">
                <a:solidFill>
                  <a:schemeClr val="lt1"/>
                </a:solidFill>
                <a:latin typeface="s'AWesome"/>
                <a:ea typeface="DejaVu Sans"/>
              </a:rPr>
              <a:t>PROJECT</a:t>
            </a:r>
            <a:endParaRPr b="0" lang="pt-BR" sz="6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6" name="Imagem 2" descr=""/>
          <p:cNvPicPr/>
          <p:nvPr/>
        </p:nvPicPr>
        <p:blipFill>
          <a:blip r:embed="rId1"/>
          <a:stretch/>
        </p:blipFill>
        <p:spPr>
          <a:xfrm>
            <a:off x="93600" y="150120"/>
            <a:ext cx="4466520" cy="4266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2235960" y="3677760"/>
            <a:ext cx="907056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4400" spc="-1" strike="noStrike">
                <a:solidFill>
                  <a:schemeClr val="lt1"/>
                </a:solidFill>
                <a:latin typeface="s'AWesome"/>
                <a:ea typeface="DejaVu Sans"/>
              </a:rPr>
              <a:t>Boa </a:t>
            </a:r>
            <a:r>
              <a:rPr b="0" lang="pt-BR" sz="4400" spc="-1" strike="noStrike">
                <a:solidFill>
                  <a:schemeClr val="dk1"/>
                </a:solidFill>
                <a:latin typeface="s'AWesome"/>
                <a:ea typeface="DejaVu Sans"/>
              </a:rPr>
              <a:t>sorte</a:t>
            </a:r>
            <a:endParaRPr b="0" lang="pt-BR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2" name="CaixaDeTexto 10"/>
          <p:cNvSpPr/>
          <p:nvPr/>
        </p:nvSpPr>
        <p:spPr>
          <a:xfrm>
            <a:off x="4439880" y="1665000"/>
            <a:ext cx="5279400" cy="2339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pt-BR" sz="3200" spc="-1" strike="noStrike">
                <a:solidFill>
                  <a:schemeClr val="lt1"/>
                </a:solidFill>
                <a:latin typeface="s'AWesome"/>
                <a:ea typeface="DejaVu Sans"/>
              </a:rPr>
              <a:t>Vocês Terão até </a:t>
            </a:r>
            <a:r>
              <a:rPr b="0" lang="pt-BR" sz="3200" spc="-1" strike="noStrike">
                <a:solidFill>
                  <a:srgbClr val="ff0000"/>
                </a:solidFill>
                <a:latin typeface="s'AWesome"/>
                <a:ea typeface="DejaVu Sans"/>
              </a:rPr>
              <a:t>meia-noite</a:t>
            </a:r>
            <a:r>
              <a:rPr b="0" lang="pt-BR" sz="3200" spc="-1" strike="noStrike">
                <a:solidFill>
                  <a:schemeClr val="lt1"/>
                </a:solidFill>
                <a:latin typeface="s'AWesome"/>
                <a:ea typeface="DejaVu Sans"/>
              </a:rPr>
              <a:t> para </a:t>
            </a:r>
            <a:r>
              <a:rPr b="0" lang="pt-BR" sz="3200" spc="-1" strike="noStrike">
                <a:solidFill>
                  <a:srgbClr val="ff0000"/>
                </a:solidFill>
                <a:latin typeface="s'AWesome"/>
                <a:ea typeface="DejaVu Sans"/>
              </a:rPr>
              <a:t>desenvolver</a:t>
            </a:r>
            <a:r>
              <a:rPr b="0" lang="pt-BR" sz="3200" spc="-1" strike="noStrike">
                <a:solidFill>
                  <a:schemeClr val="lt1"/>
                </a:solidFill>
                <a:latin typeface="s'AWesome"/>
                <a:ea typeface="DejaVu Sans"/>
              </a:rPr>
              <a:t> a </a:t>
            </a:r>
            <a:r>
              <a:rPr b="0" lang="pt-BR" sz="3200" spc="-1" strike="noStrike">
                <a:solidFill>
                  <a:srgbClr val="ff0000"/>
                </a:solidFill>
                <a:latin typeface="s'AWesome"/>
                <a:ea typeface="DejaVu Sans"/>
              </a:rPr>
              <a:t>automatização</a:t>
            </a:r>
            <a:r>
              <a:rPr b="0" lang="pt-BR" sz="3200" spc="-1" strike="noStrike">
                <a:solidFill>
                  <a:schemeClr val="lt1"/>
                </a:solidFill>
                <a:latin typeface="s'AWesome"/>
                <a:ea typeface="DejaVu Sans"/>
              </a:rPr>
              <a:t> da minha armadilha</a:t>
            </a:r>
            <a:endParaRPr b="0" lang="pt-BR" sz="32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3" name="Image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3779640" cy="566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m 6" descr=""/>
          <p:cNvPicPr/>
          <p:nvPr/>
        </p:nvPicPr>
        <p:blipFill>
          <a:blip r:embed="rId1"/>
          <a:stretch/>
        </p:blipFill>
        <p:spPr>
          <a:xfrm>
            <a:off x="606240" y="8280"/>
            <a:ext cx="8866440" cy="5652720"/>
          </a:xfrm>
          <a:prstGeom prst="rect">
            <a:avLst/>
          </a:prstGeom>
          <a:ln w="0">
            <a:noFill/>
          </a:ln>
        </p:spPr>
      </p:pic>
      <p:sp>
        <p:nvSpPr>
          <p:cNvPr id="67" name="Retângulo 3"/>
          <p:cNvSpPr/>
          <p:nvPr/>
        </p:nvSpPr>
        <p:spPr>
          <a:xfrm>
            <a:off x="1247040" y="1504440"/>
            <a:ext cx="573840" cy="2336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pt-BR" sz="1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68" name="Retângulo 4"/>
          <p:cNvSpPr/>
          <p:nvPr/>
        </p:nvSpPr>
        <p:spPr>
          <a:xfrm>
            <a:off x="4278600" y="4982040"/>
            <a:ext cx="1413360" cy="2336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pt-BR" sz="1800" spc="-1" strike="noStrike">
              <a:solidFill>
                <a:schemeClr val="dk1"/>
              </a:solidFill>
              <a:latin typeface="Apto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Imagem 4" descr=""/>
          <p:cNvPicPr/>
          <p:nvPr/>
        </p:nvPicPr>
        <p:blipFill>
          <a:blip r:embed="rId1"/>
          <a:stretch/>
        </p:blipFill>
        <p:spPr>
          <a:xfrm>
            <a:off x="0" y="752040"/>
            <a:ext cx="10079280" cy="4165200"/>
          </a:xfrm>
          <a:prstGeom prst="rect">
            <a:avLst/>
          </a:prstGeom>
          <a:ln w="0">
            <a:noFill/>
          </a:ln>
        </p:spPr>
      </p:pic>
      <p:sp>
        <p:nvSpPr>
          <p:cNvPr id="70" name="Retângulo 1"/>
          <p:cNvSpPr/>
          <p:nvPr/>
        </p:nvSpPr>
        <p:spPr>
          <a:xfrm>
            <a:off x="3794760" y="4210920"/>
            <a:ext cx="2516760" cy="2336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pt-BR" sz="1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71" name="Retângulo 2"/>
          <p:cNvSpPr/>
          <p:nvPr/>
        </p:nvSpPr>
        <p:spPr>
          <a:xfrm>
            <a:off x="876600" y="960120"/>
            <a:ext cx="573840" cy="2336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pt-BR" sz="1800" spc="-1" strike="noStrike">
              <a:solidFill>
                <a:schemeClr val="dk1"/>
              </a:solidFill>
              <a:latin typeface="Apto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2" descr=""/>
          <p:cNvPicPr/>
          <p:nvPr/>
        </p:nvPicPr>
        <p:blipFill>
          <a:blip r:embed="rId1"/>
          <a:stretch/>
        </p:blipFill>
        <p:spPr>
          <a:xfrm>
            <a:off x="4173480" y="1396800"/>
            <a:ext cx="5905800" cy="2875320"/>
          </a:xfrm>
          <a:prstGeom prst="rect">
            <a:avLst/>
          </a:prstGeom>
          <a:ln w="0">
            <a:noFill/>
          </a:ln>
        </p:spPr>
      </p:pic>
      <p:pic>
        <p:nvPicPr>
          <p:cNvPr id="73" name="Imagem 3" descr=""/>
          <p:cNvPicPr/>
          <p:nvPr/>
        </p:nvPicPr>
        <p:blipFill>
          <a:blip r:embed="rId2"/>
          <a:stretch/>
        </p:blipFill>
        <p:spPr>
          <a:xfrm>
            <a:off x="0" y="1334880"/>
            <a:ext cx="4228200" cy="2999880"/>
          </a:xfrm>
          <a:prstGeom prst="rect">
            <a:avLst/>
          </a:prstGeom>
          <a:ln w="0">
            <a:noFill/>
          </a:ln>
        </p:spPr>
      </p:pic>
      <p:sp>
        <p:nvSpPr>
          <p:cNvPr id="74" name="Retângulo 6"/>
          <p:cNvSpPr/>
          <p:nvPr/>
        </p:nvSpPr>
        <p:spPr>
          <a:xfrm>
            <a:off x="150840" y="1481400"/>
            <a:ext cx="415080" cy="1490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pt-BR" sz="1800" spc="-1" strike="noStrike">
              <a:solidFill>
                <a:schemeClr val="dk1"/>
              </a:solidFill>
              <a:latin typeface="Apto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1" descr=""/>
          <p:cNvPicPr/>
          <p:nvPr/>
        </p:nvPicPr>
        <p:blipFill>
          <a:blip r:embed="rId1"/>
          <a:stretch/>
        </p:blipFill>
        <p:spPr>
          <a:xfrm>
            <a:off x="1542600" y="1716120"/>
            <a:ext cx="7543440" cy="3747960"/>
          </a:xfrm>
          <a:prstGeom prst="rect">
            <a:avLst/>
          </a:prstGeom>
          <a:ln w="0">
            <a:noFill/>
          </a:ln>
        </p:spPr>
      </p:pic>
      <p:sp>
        <p:nvSpPr>
          <p:cNvPr id="76" name="CaixaDeTexto 12"/>
          <p:cNvSpPr/>
          <p:nvPr/>
        </p:nvSpPr>
        <p:spPr>
          <a:xfrm>
            <a:off x="2520000" y="622080"/>
            <a:ext cx="5039280" cy="146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1000" spc="-1" strike="noStrike">
                <a:solidFill>
                  <a:schemeClr val="dk1"/>
                </a:solidFill>
                <a:latin typeface="Arial"/>
              </a:rPr>
              <a:t>Toda Vez que um erro ocorre (Er) deve-se remover 10s do Temporizador. Note que o programa usa um cronometro para se chegar ao tempo inbutido atraves das variaveis de entrada para minutos e segundos, porem o display exibe os valores como um temporizador. Para isso, o tempo total e convertido em um unico TIMER e depois manipulado para ser exibido como um temporizador. A conversao para um TIMER total impede que se tenha valores negativos para segundos com a subtração por erro. Ah mais não vai fica abaixo de zero quando ele erra os segundos forem menores que 10? Não por que a conversao trabalha com o total em segundos e depois realizar a reconversao para minutos e segundos quand for exibir no display </a:t>
            </a:r>
            <a:endParaRPr b="0" lang="pt-B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CaixaDeTexto 13"/>
          <p:cNvSpPr/>
          <p:nvPr/>
        </p:nvSpPr>
        <p:spPr>
          <a:xfrm>
            <a:off x="2581560" y="239400"/>
            <a:ext cx="5037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Aptos"/>
              </a:rPr>
              <a:t>Temporizador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aixaDeTexto 14"/>
          <p:cNvSpPr/>
          <p:nvPr/>
        </p:nvSpPr>
        <p:spPr>
          <a:xfrm>
            <a:off x="1566720" y="177480"/>
            <a:ext cx="5037840" cy="19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200000"/>
              </a:lnSpc>
            </a:pPr>
            <a:r>
              <a:rPr b="1" lang="pt-BR" sz="2400" spc="-1" strike="noStrike">
                <a:solidFill>
                  <a:schemeClr val="dk1"/>
                </a:solidFill>
                <a:latin typeface="Aptos"/>
              </a:rPr>
              <a:t>DISPLAY 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Aptos"/>
              </a:rPr>
              <a:t>O Display converte o valor do TIMER, que é um cronometro, para o formato de um temporizador através de operações matemáticas simples.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9" name="Picture 4" descr=""/>
          <p:cNvPicPr/>
          <p:nvPr/>
        </p:nvPicPr>
        <p:blipFill>
          <a:blip r:embed="rId1"/>
          <a:stretch/>
        </p:blipFill>
        <p:spPr>
          <a:xfrm>
            <a:off x="996480" y="1632600"/>
            <a:ext cx="8372880" cy="3476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aixaDeTexto 15"/>
          <p:cNvSpPr/>
          <p:nvPr/>
        </p:nvSpPr>
        <p:spPr>
          <a:xfrm>
            <a:off x="1944720" y="-60840"/>
            <a:ext cx="5037840" cy="341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200000"/>
              </a:lnSpc>
            </a:pPr>
            <a:r>
              <a:rPr b="1" lang="pt-BR" sz="2800" spc="-1" strike="noStrike">
                <a:solidFill>
                  <a:schemeClr val="dk1"/>
                </a:solidFill>
                <a:latin typeface="Aptos"/>
              </a:rPr>
              <a:t> </a:t>
            </a:r>
            <a:r>
              <a:rPr b="1" lang="pt-BR" sz="2800" spc="-1" strike="noStrike">
                <a:solidFill>
                  <a:schemeClr val="dk1"/>
                </a:solidFill>
                <a:latin typeface="Aptos"/>
              </a:rPr>
              <a:t>Botões 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Aptos"/>
              </a:rPr>
              <a:t>Os botões são implementados como entradas digitais, e cada botão corresponde a um número de 1 a 4. Quando um botão é pressionado, o sistema verifica se o número do botão corresponde ao dígito atual do puzzle que a vítima deve pressionar. A seguinte imagem representa a implementação do botão 1, os outros botões são implementados de forma semelhante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1" name="Picture 3" descr=""/>
          <p:cNvPicPr/>
          <p:nvPr/>
        </p:nvPicPr>
        <p:blipFill>
          <a:blip r:embed="rId1"/>
          <a:stretch/>
        </p:blipFill>
        <p:spPr>
          <a:xfrm>
            <a:off x="165240" y="2618280"/>
            <a:ext cx="9748440" cy="2543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agem 1" descr=""/>
          <p:cNvPicPr/>
          <p:nvPr/>
        </p:nvPicPr>
        <p:blipFill>
          <a:blip r:embed="rId1"/>
          <a:stretch/>
        </p:blipFill>
        <p:spPr>
          <a:xfrm>
            <a:off x="1247040" y="210600"/>
            <a:ext cx="7584480" cy="1558800"/>
          </a:xfrm>
          <a:prstGeom prst="rect">
            <a:avLst/>
          </a:prstGeom>
          <a:ln w="0">
            <a:noFill/>
          </a:ln>
        </p:spPr>
      </p:pic>
      <p:pic>
        <p:nvPicPr>
          <p:cNvPr id="83" name="Picture 6" descr=""/>
          <p:cNvPicPr/>
          <p:nvPr/>
        </p:nvPicPr>
        <p:blipFill>
          <a:blip r:embed="rId2"/>
          <a:stretch/>
        </p:blipFill>
        <p:spPr>
          <a:xfrm>
            <a:off x="169200" y="1769760"/>
            <a:ext cx="9740520" cy="3606120"/>
          </a:xfrm>
          <a:prstGeom prst="rect">
            <a:avLst/>
          </a:prstGeom>
          <a:ln w="0">
            <a:noFill/>
          </a:ln>
        </p:spPr>
      </p:pic>
      <p:sp>
        <p:nvSpPr>
          <p:cNvPr id="84" name="Retângulo 5"/>
          <p:cNvSpPr/>
          <p:nvPr/>
        </p:nvSpPr>
        <p:spPr>
          <a:xfrm>
            <a:off x="1405800" y="438120"/>
            <a:ext cx="573840" cy="23364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endParaRPr b="0" lang="pt-BR" sz="1800" spc="-1" strike="noStrike">
              <a:solidFill>
                <a:schemeClr val="dk1"/>
              </a:solidFill>
              <a:latin typeface="Apto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aixaDeTexto 16"/>
          <p:cNvSpPr/>
          <p:nvPr/>
        </p:nvSpPr>
        <p:spPr>
          <a:xfrm>
            <a:off x="2421000" y="360"/>
            <a:ext cx="5037840" cy="292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250000"/>
              </a:lnSpc>
            </a:pPr>
            <a:r>
              <a:rPr b="1" lang="pt-BR" sz="2400" spc="-1" strike="noStrike">
                <a:solidFill>
                  <a:schemeClr val="dk1"/>
                </a:solidFill>
                <a:latin typeface="Aptos"/>
              </a:rPr>
              <a:t>Guarda de Valor 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Aptos"/>
              </a:rPr>
              <a:t>Qualquer valor 0 em um dos digitos automaticamente ativa a memoria correspondente, independentemente da ordem. Por isso deve-se guardar a logica das outras memorias quand uma delas esta sempre ativa, não ativar erro de ordem quando uma delas é sempre positiva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6" name="Picture 5" descr=""/>
          <p:cNvPicPr/>
          <p:nvPr/>
        </p:nvPicPr>
        <p:blipFill>
          <a:blip r:embed="rId1"/>
          <a:stretch/>
        </p:blipFill>
        <p:spPr>
          <a:xfrm>
            <a:off x="181080" y="2326680"/>
            <a:ext cx="9717120" cy="1015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ângulo 8"/>
          <p:cNvSpPr/>
          <p:nvPr/>
        </p:nvSpPr>
        <p:spPr>
          <a:xfrm>
            <a:off x="8826840" y="5301720"/>
            <a:ext cx="1195920" cy="318240"/>
          </a:xfrm>
          <a:prstGeom prst="rect">
            <a:avLst/>
          </a:prstGeom>
          <a:solidFill>
            <a:srgbClr val="000000"/>
          </a:solidFill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pt-BR" sz="124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48" name="CaixaDeTexto 1"/>
          <p:cNvSpPr/>
          <p:nvPr/>
        </p:nvSpPr>
        <p:spPr>
          <a:xfrm>
            <a:off x="4656240" y="2450880"/>
            <a:ext cx="5039640" cy="135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4140" spc="-1" strike="noStrike">
                <a:solidFill>
                  <a:schemeClr val="lt1"/>
                </a:solidFill>
                <a:latin typeface="s'AWesome"/>
                <a:ea typeface="DejaVu Sans"/>
              </a:rPr>
              <a:t>Quero </a:t>
            </a:r>
            <a:r>
              <a:rPr b="0" lang="pt-BR" sz="4140" spc="-1" strike="noStrike">
                <a:solidFill>
                  <a:srgbClr val="ff0000"/>
                </a:solidFill>
                <a:latin typeface="s'AWesome"/>
                <a:ea typeface="DejaVu Sans"/>
              </a:rPr>
              <a:t>jogaR</a:t>
            </a:r>
            <a:r>
              <a:rPr b="0" lang="pt-BR" sz="4140" spc="-1" strike="noStrike">
                <a:solidFill>
                  <a:schemeClr val="lt1"/>
                </a:solidFill>
                <a:latin typeface="s'AWesome"/>
                <a:ea typeface="DejaVu Sans"/>
              </a:rPr>
              <a:t> um </a:t>
            </a:r>
            <a:r>
              <a:rPr b="0" lang="pt-BR" sz="4140" spc="-1" strike="noStrike">
                <a:solidFill>
                  <a:srgbClr val="ff0000"/>
                </a:solidFill>
                <a:latin typeface="s'AWesome"/>
                <a:ea typeface="DejaVu Sans"/>
              </a:rPr>
              <a:t>jogo</a:t>
            </a:r>
            <a:r>
              <a:rPr b="0" lang="pt-BR" sz="4140" spc="-1" strike="noStrike">
                <a:solidFill>
                  <a:schemeClr val="lt1"/>
                </a:solidFill>
                <a:latin typeface="s'AWesome"/>
                <a:ea typeface="DejaVu Sans"/>
              </a:rPr>
              <a:t> com </a:t>
            </a:r>
            <a:r>
              <a:rPr b="0" lang="pt-BR" sz="4140" spc="-1" strike="noStrike">
                <a:solidFill>
                  <a:srgbClr val="ff0000"/>
                </a:solidFill>
                <a:latin typeface="s'AWesome"/>
                <a:ea typeface="DejaVu Sans"/>
              </a:rPr>
              <a:t>voçês</a:t>
            </a:r>
            <a:endParaRPr b="0" lang="pt-BR" sz="414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CaixaDeTexto 5"/>
          <p:cNvSpPr/>
          <p:nvPr/>
        </p:nvSpPr>
        <p:spPr>
          <a:xfrm>
            <a:off x="5040000" y="1635480"/>
            <a:ext cx="5039640" cy="65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3720" spc="-1" strike="noStrike">
                <a:solidFill>
                  <a:schemeClr val="lt1"/>
                </a:solidFill>
                <a:latin typeface="s'AWesome"/>
                <a:ea typeface="DejaVu Sans"/>
              </a:rPr>
              <a:t>Olá </a:t>
            </a:r>
            <a:r>
              <a:rPr b="0" lang="pt-BR" sz="3720" spc="-1" strike="noStrike">
                <a:solidFill>
                  <a:srgbClr val="ff0000"/>
                </a:solidFill>
                <a:latin typeface="s'AWesome"/>
                <a:ea typeface="DejaVu Sans"/>
              </a:rPr>
              <a:t>classe 22</a:t>
            </a:r>
            <a:endParaRPr b="0" lang="pt-BR" sz="372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0" name="Image 2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3779640" cy="566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aixaDeTexto 17"/>
          <p:cNvSpPr/>
          <p:nvPr/>
        </p:nvSpPr>
        <p:spPr>
          <a:xfrm>
            <a:off x="2111040" y="0"/>
            <a:ext cx="5037840" cy="155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300000"/>
              </a:lnSpc>
            </a:pPr>
            <a:r>
              <a:rPr b="1" lang="pt-BR" sz="2000" spc="-1" strike="noStrike">
                <a:solidFill>
                  <a:schemeClr val="dk1"/>
                </a:solidFill>
                <a:latin typeface="Aptos"/>
              </a:rPr>
              <a:t>Casos de Ordem 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Aptos"/>
              </a:rPr>
              <a:t>A cada botão pressionado, deve-se verificar se o botao pressionado é o correto.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8" name="Picture 8" descr=""/>
          <p:cNvPicPr/>
          <p:nvPr/>
        </p:nvPicPr>
        <p:blipFill>
          <a:blip r:embed="rId1"/>
          <a:stretch/>
        </p:blipFill>
        <p:spPr>
          <a:xfrm>
            <a:off x="169200" y="1866240"/>
            <a:ext cx="9740520" cy="1070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92640" y="301680"/>
            <a:ext cx="869328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64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692640" y="1509120"/>
            <a:ext cx="8693280" cy="3597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aixaDeTexto 18"/>
          <p:cNvSpPr/>
          <p:nvPr/>
        </p:nvSpPr>
        <p:spPr>
          <a:xfrm>
            <a:off x="360" y="2211120"/>
            <a:ext cx="10078920" cy="255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Desenvolva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para mim um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puzzle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de 3 botões, com as seguintes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especificações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:</a:t>
            </a: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Um jogador está preso em uma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armadilha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cuja ativação está associada ao termino de um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temporizador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.</a:t>
            </a: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Para que ele se liberte, precisa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acertar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uma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combinação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de 3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Botões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, caso erre a numeração desejada de clicks, um reinicio total de todos contadores para o estado 0 deve ocorrer.</a:t>
            </a: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As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memórias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de ativação para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liberação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da armadilha apenas serão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acionadas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quando todos os botões forem pressionados na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ordem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e quantidades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corretas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.</a:t>
            </a: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Caso o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temporizador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chegue no tempo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limite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, já sabemos o que irá acontecer HaHAhAHA.</a:t>
            </a: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Se não concluir a tarefa e entregar no prazo limite o </a:t>
            </a:r>
            <a:r>
              <a:rPr b="0" lang="pt-BR" sz="1800" spc="-1" strike="noStrike">
                <a:solidFill>
                  <a:srgbClr val="ff0000"/>
                </a:solidFill>
                <a:latin typeface="s'AWesome"/>
                <a:ea typeface="DejaVu Sans"/>
              </a:rPr>
              <a:t>Alvo será você!!</a:t>
            </a: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2" name="CaixaDeTexto 19"/>
          <p:cNvSpPr/>
          <p:nvPr/>
        </p:nvSpPr>
        <p:spPr>
          <a:xfrm>
            <a:off x="4237200" y="812880"/>
            <a:ext cx="553536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3200" spc="-1" strike="noStrike">
                <a:solidFill>
                  <a:schemeClr val="lt1"/>
                </a:solidFill>
                <a:latin typeface="s'AWesome"/>
                <a:ea typeface="DejaVu Sans"/>
              </a:rPr>
              <a:t>Olá! </a:t>
            </a:r>
            <a:r>
              <a:rPr b="0" lang="pt-BR" sz="3200" spc="-1" strike="noStrike">
                <a:solidFill>
                  <a:schemeClr val="accent1">
                    <a:lumMod val="75000"/>
                  </a:schemeClr>
                </a:solidFill>
                <a:latin typeface="s'AWesome"/>
                <a:ea typeface="DejaVu Sans"/>
              </a:rPr>
              <a:t>Você</a:t>
            </a:r>
            <a:r>
              <a:rPr b="0" lang="pt-BR" sz="3200" spc="-1" strike="noStrike">
                <a:solidFill>
                  <a:schemeClr val="lt1"/>
                </a:solidFill>
                <a:latin typeface="s'AWesome"/>
                <a:ea typeface="DejaVu Sans"/>
              </a:rPr>
              <a:t> foi Selecionado.</a:t>
            </a:r>
            <a:endParaRPr b="0" lang="pt-BR" sz="3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3" name="Imagem 5" descr="Televisão ligada com desenho&#10;&#10;O conteúdo gerado por IA pode estar incorreto."/>
          <p:cNvPicPr/>
          <p:nvPr/>
        </p:nvPicPr>
        <p:blipFill>
          <a:blip r:embed="rId1"/>
          <a:stretch/>
        </p:blipFill>
        <p:spPr>
          <a:xfrm>
            <a:off x="0" y="0"/>
            <a:ext cx="3960000" cy="2210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9840" cy="945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4400" spc="-1" strike="noStrike">
                <a:solidFill>
                  <a:schemeClr val="lt1"/>
                </a:solidFill>
                <a:latin typeface="s'AWesome"/>
                <a:ea typeface="DejaVu Sans"/>
              </a:rPr>
              <a:t>Zelio Soft</a:t>
            </a:r>
            <a:endParaRPr b="0" lang="pt-BR" sz="4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5" name="Espaço Reservado para Conteúdo 2" descr=""/>
          <p:cNvPicPr/>
          <p:nvPr/>
        </p:nvPicPr>
        <p:blipFill>
          <a:blip r:embed="rId1"/>
          <a:stretch/>
        </p:blipFill>
        <p:spPr>
          <a:xfrm>
            <a:off x="360360" y="2192400"/>
            <a:ext cx="8940600" cy="3062160"/>
          </a:xfrm>
          <a:prstGeom prst="rect">
            <a:avLst/>
          </a:prstGeom>
          <a:ln w="0">
            <a:noFill/>
          </a:ln>
        </p:spPr>
      </p:pic>
      <p:sp>
        <p:nvSpPr>
          <p:cNvPr id="96" name="CaixaDeTexto 20"/>
          <p:cNvSpPr/>
          <p:nvPr/>
        </p:nvSpPr>
        <p:spPr>
          <a:xfrm>
            <a:off x="360360" y="1220760"/>
            <a:ext cx="92221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Contatores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funcionam como botões, precisam ser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pressionados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para ativar os contadores, assim que o numero do contador for igual ao esperado haverá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ativação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da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memoria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correspondente.</a:t>
            </a: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7" name="Imagem 7" descr="Desenho de uma pessoa&#10;&#10;O conteúdo gerado por IA pode estar incorreto."/>
          <p:cNvPicPr/>
          <p:nvPr/>
        </p:nvPicPr>
        <p:blipFill>
          <a:blip r:embed="rId2"/>
          <a:stretch/>
        </p:blipFill>
        <p:spPr>
          <a:xfrm>
            <a:off x="0" y="0"/>
            <a:ext cx="2526480" cy="1171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12640" y="309600"/>
            <a:ext cx="9069840" cy="945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4400" spc="-1" strike="noStrike">
                <a:solidFill>
                  <a:schemeClr val="lt1"/>
                </a:solidFill>
                <a:latin typeface="s'AWesome"/>
                <a:ea typeface="ADLaM Display"/>
              </a:rPr>
              <a:t>No-no PRotocol</a:t>
            </a:r>
            <a:endParaRPr b="0" lang="pt-BR" sz="4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9" name="Espaço Reservado para Conteúdo 1" descr=""/>
          <p:cNvPicPr/>
          <p:nvPr/>
        </p:nvPicPr>
        <p:blipFill>
          <a:blip r:embed="rId1"/>
          <a:stretch/>
        </p:blipFill>
        <p:spPr>
          <a:xfrm>
            <a:off x="511920" y="3389400"/>
            <a:ext cx="9070920" cy="1351800"/>
          </a:xfrm>
          <a:prstGeom prst="rect">
            <a:avLst/>
          </a:prstGeom>
          <a:ln w="0">
            <a:noFill/>
          </a:ln>
        </p:spPr>
      </p:pic>
      <p:sp>
        <p:nvSpPr>
          <p:cNvPr id="100" name="CaixaDeTexto 21"/>
          <p:cNvSpPr/>
          <p:nvPr/>
        </p:nvSpPr>
        <p:spPr>
          <a:xfrm>
            <a:off x="512640" y="1659240"/>
            <a:ext cx="906984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Caso o Alvo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erre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a quantidade de clicks em qualquer botão, haverá uma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reinicialização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de todos contadores, para garantir isso temos balanças (V1, V2, V3) que comparam se o numero do contador for maior que o numero alvo.</a:t>
            </a: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1" name="Imagem 8" descr="Desenho de uma pessoa&#10;&#10;O conteúdo gerado por IA pode estar incorreto."/>
          <p:cNvPicPr/>
          <p:nvPr/>
        </p:nvPicPr>
        <p:blipFill>
          <a:blip r:embed="rId2"/>
          <a:stretch/>
        </p:blipFill>
        <p:spPr>
          <a:xfrm>
            <a:off x="0" y="0"/>
            <a:ext cx="2526480" cy="1171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631520" y="225720"/>
            <a:ext cx="7857360" cy="945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4400" spc="-1" strike="noStrike">
                <a:solidFill>
                  <a:schemeClr val="lt1"/>
                </a:solidFill>
                <a:latin typeface="s'AWesome"/>
                <a:ea typeface="DejaVu Sans"/>
              </a:rPr>
              <a:t>Timer &amp; Trap Activation</a:t>
            </a:r>
            <a:endParaRPr b="0" lang="pt-BR" sz="4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3" name="Espaço Reservado para Conteúdo 4" descr=""/>
          <p:cNvPicPr/>
          <p:nvPr/>
        </p:nvPicPr>
        <p:blipFill>
          <a:blip r:embed="rId1"/>
          <a:stretch/>
        </p:blipFill>
        <p:spPr>
          <a:xfrm>
            <a:off x="502560" y="3168360"/>
            <a:ext cx="9070920" cy="1351800"/>
          </a:xfrm>
          <a:prstGeom prst="rect">
            <a:avLst/>
          </a:prstGeom>
          <a:ln w="0">
            <a:noFill/>
          </a:ln>
        </p:spPr>
      </p:pic>
      <p:sp>
        <p:nvSpPr>
          <p:cNvPr id="104" name="CaixaDeTexto 22"/>
          <p:cNvSpPr/>
          <p:nvPr/>
        </p:nvSpPr>
        <p:spPr>
          <a:xfrm>
            <a:off x="503640" y="1456200"/>
            <a:ext cx="906984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Temporizador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(TT1) é ativado ao inicio, em função T, se no determinado tempo que foi definido o alvo não se libertou , a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armadilha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será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ativada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(Q2), e caso todas as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mémorias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sejam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ativadas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da forma correta dentro do tempo limite, a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armadilha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será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desativada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(Q1) impossibilitando também a ativação desta.</a:t>
            </a: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5" name="Imagem 9" descr="Desenho de uma pessoa&#10;&#10;O conteúdo gerado por IA pode estar incorreto."/>
          <p:cNvPicPr/>
          <p:nvPr/>
        </p:nvPicPr>
        <p:blipFill>
          <a:blip r:embed="rId2"/>
          <a:stretch/>
        </p:blipFill>
        <p:spPr>
          <a:xfrm>
            <a:off x="0" y="0"/>
            <a:ext cx="2526480" cy="1171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8400" cy="94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/>
          </p:nvPr>
        </p:nvSpPr>
        <p:spPr>
          <a:xfrm>
            <a:off x="503640" y="1326240"/>
            <a:ext cx="907056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8" name="Imagem 10" descr=""/>
          <p:cNvPicPr/>
          <p:nvPr/>
        </p:nvPicPr>
        <p:blipFill>
          <a:blip r:embed="rId1"/>
          <a:stretch/>
        </p:blipFill>
        <p:spPr>
          <a:xfrm>
            <a:off x="0" y="0"/>
            <a:ext cx="10078920" cy="5668560"/>
          </a:xfrm>
          <a:prstGeom prst="rect">
            <a:avLst/>
          </a:prstGeom>
          <a:ln w="0">
            <a:noFill/>
          </a:ln>
        </p:spPr>
      </p:pic>
      <p:sp>
        <p:nvSpPr>
          <p:cNvPr id="109" name=""/>
          <p:cNvSpPr/>
          <p:nvPr/>
        </p:nvSpPr>
        <p:spPr>
          <a:xfrm>
            <a:off x="539640" y="225720"/>
            <a:ext cx="9032400" cy="49320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78480" y="91800"/>
            <a:ext cx="10240200" cy="548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79920" y="91800"/>
            <a:ext cx="10239840" cy="548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78480" y="91800"/>
            <a:ext cx="10239840" cy="548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78480" y="91800"/>
            <a:ext cx="10239840" cy="548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aixaDeTexto 4"/>
          <p:cNvSpPr/>
          <p:nvPr/>
        </p:nvSpPr>
        <p:spPr>
          <a:xfrm>
            <a:off x="419760" y="1915920"/>
            <a:ext cx="9294840" cy="303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75"/>
              </a:spcBef>
            </a:pPr>
            <a:r>
              <a:rPr b="0" lang="pt-BR" sz="2210" spc="-1" strike="noStrike">
                <a:solidFill>
                  <a:schemeClr val="lt1"/>
                </a:solidFill>
                <a:latin typeface="Arial"/>
                <a:ea typeface="DejaVu Sans"/>
              </a:rPr>
              <a:t>O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DejaVu Sans"/>
              </a:rPr>
              <a:t>puzzle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DejaVu Sans"/>
              </a:rPr>
              <a:t> 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DejaVu Sans"/>
              </a:rPr>
              <a:t>consiste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DejaVu Sans"/>
              </a:rPr>
              <a:t> em quatro botões que devem ser apertados em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DejaVu Sans"/>
              </a:rPr>
              <a:t>sequência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DejaVu Sans"/>
              </a:rPr>
              <a:t> e na quantidade de vezes exibida no display. </a:t>
            </a:r>
            <a:endParaRPr b="0" lang="pt-BR" sz="221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975"/>
              </a:spcBef>
            </a:pPr>
            <a:r>
              <a:rPr b="0" lang="pt-BR" sz="2210" spc="-1" strike="noStrike">
                <a:solidFill>
                  <a:schemeClr val="lt1"/>
                </a:solidFill>
                <a:latin typeface="Arial"/>
                <a:ea typeface="DejaVu Sans"/>
              </a:rPr>
              <a:t>Cada botão está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DejaVu Sans"/>
              </a:rPr>
              <a:t>associado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DejaVu Sans"/>
              </a:rPr>
              <a:t> a um número de 1 a 4, e o display mostra uma sequência de quatro números que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DejaVu Sans"/>
              </a:rPr>
              <a:t>indicam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DejaVu Sans"/>
              </a:rPr>
              <a:t> a ordem correta para pressionar os botões. </a:t>
            </a:r>
            <a:endParaRPr b="0" lang="pt-BR" sz="221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975"/>
              </a:spcBef>
            </a:pPr>
            <a:r>
              <a:rPr b="0" lang="pt-BR" sz="2210" spc="-1" strike="noStrike">
                <a:solidFill>
                  <a:schemeClr val="lt1"/>
                </a:solidFill>
                <a:latin typeface="Arial"/>
                <a:ea typeface="DejaVu Sans"/>
              </a:rPr>
              <a:t>Por exemplo, se o display mostrar "2 4 1 3", a vítima deve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DejaVu Sans"/>
              </a:rPr>
              <a:t>pressionar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DejaVu Sans"/>
              </a:rPr>
              <a:t> o botão 1 duas vezes, o botão 2 quatro vezes, o botão  3 uma vez, e o botão 4 três vezes, nessa ordem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DejaVu Sans"/>
              </a:rPr>
              <a:t>específica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DejaVu Sans"/>
              </a:rPr>
              <a:t>.</a:t>
            </a:r>
            <a:endParaRPr b="0" lang="pt-BR" sz="221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" name="CaixaDeTexto 7"/>
          <p:cNvSpPr/>
          <p:nvPr/>
        </p:nvSpPr>
        <p:spPr>
          <a:xfrm>
            <a:off x="2519640" y="596520"/>
            <a:ext cx="503964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pt-BR" sz="5510" spc="-1" strike="noStrike">
                <a:solidFill>
                  <a:schemeClr val="lt1"/>
                </a:solidFill>
                <a:latin typeface="s'AWesome"/>
                <a:ea typeface="ADLaM Display"/>
              </a:rPr>
              <a:t>The </a:t>
            </a:r>
            <a:r>
              <a:rPr b="0" lang="pt-BR" sz="5510" spc="-1" strike="noStrike">
                <a:solidFill>
                  <a:srgbClr val="ff0000"/>
                </a:solidFill>
                <a:latin typeface="s'AWesome"/>
                <a:ea typeface="ADLaM Display"/>
              </a:rPr>
              <a:t>Puzzle</a:t>
            </a:r>
            <a:endParaRPr b="0" lang="pt-BR" sz="551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aixaDeTexto 6"/>
          <p:cNvSpPr/>
          <p:nvPr/>
        </p:nvSpPr>
        <p:spPr>
          <a:xfrm>
            <a:off x="1574640" y="2179440"/>
            <a:ext cx="6929640" cy="193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3030" spc="-1" strike="noStrike">
                <a:solidFill>
                  <a:schemeClr val="lt1"/>
                </a:solidFill>
                <a:latin typeface="Arial"/>
                <a:ea typeface="DejaVu Sans"/>
              </a:rPr>
              <a:t>A vitima tem um </a:t>
            </a:r>
            <a:r>
              <a:rPr b="0" lang="pt-BR" sz="3030" spc="-1" strike="noStrike">
                <a:solidFill>
                  <a:srgbClr val="ff0000"/>
                </a:solidFill>
                <a:latin typeface="Arial"/>
                <a:ea typeface="DejaVu Sans"/>
              </a:rPr>
              <a:t>tempo</a:t>
            </a:r>
            <a:r>
              <a:rPr b="0" lang="pt-BR" sz="3030" spc="-1" strike="noStrike">
                <a:solidFill>
                  <a:schemeClr val="lt1"/>
                </a:solidFill>
                <a:latin typeface="Arial"/>
                <a:ea typeface="DejaVu Sans"/>
              </a:rPr>
              <a:t> especifico para desvendar o puzzle e </a:t>
            </a:r>
            <a:r>
              <a:rPr b="0" lang="pt-BR" sz="3030" spc="-1" strike="noStrike">
                <a:solidFill>
                  <a:srgbClr val="ff0000"/>
                </a:solidFill>
                <a:latin typeface="Arial"/>
                <a:ea typeface="DejaVu Sans"/>
              </a:rPr>
              <a:t>resolve-lo</a:t>
            </a:r>
            <a:r>
              <a:rPr b="0" lang="pt-BR" sz="3030" spc="-1" strike="noStrike">
                <a:solidFill>
                  <a:schemeClr val="lt1"/>
                </a:solidFill>
                <a:latin typeface="Arial"/>
                <a:ea typeface="DejaVu Sans"/>
              </a:rPr>
              <a:t>, ao fim do timer, a armadilha é </a:t>
            </a:r>
            <a:r>
              <a:rPr b="0" lang="pt-BR" sz="3030" spc="-1" strike="noStrike">
                <a:solidFill>
                  <a:srgbClr val="ff0000"/>
                </a:solidFill>
                <a:latin typeface="Arial"/>
                <a:ea typeface="DejaVu Sans"/>
              </a:rPr>
              <a:t>ativada</a:t>
            </a:r>
            <a:r>
              <a:rPr b="0" lang="pt-BR" sz="3030" spc="-1" strike="noStrike">
                <a:solidFill>
                  <a:schemeClr val="lt1"/>
                </a:solidFill>
                <a:latin typeface="Arial"/>
                <a:ea typeface="DejaVu Sans"/>
              </a:rPr>
              <a:t> e ela perdeu o jogo</a:t>
            </a:r>
            <a:endParaRPr b="0" lang="pt-BR" sz="303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8" name="CaixaDeTexto 9"/>
          <p:cNvSpPr/>
          <p:nvPr/>
        </p:nvSpPr>
        <p:spPr>
          <a:xfrm>
            <a:off x="1104840" y="364320"/>
            <a:ext cx="83440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5510" spc="-1" strike="noStrike">
                <a:solidFill>
                  <a:schemeClr val="lt1"/>
                </a:solidFill>
                <a:latin typeface="s'AWesome"/>
                <a:ea typeface="ADLaM Display"/>
              </a:rPr>
              <a:t>The </a:t>
            </a:r>
            <a:r>
              <a:rPr b="0" lang="pt-BR" sz="5510" spc="-1" strike="noStrike">
                <a:solidFill>
                  <a:srgbClr val="ff0000"/>
                </a:solidFill>
                <a:latin typeface="s'AWesome"/>
                <a:ea typeface="ADLaM Display"/>
              </a:rPr>
              <a:t>Reverse</a:t>
            </a:r>
            <a:r>
              <a:rPr b="0" lang="pt-BR" sz="5510" spc="-1" strike="noStrike">
                <a:solidFill>
                  <a:schemeClr val="lt1"/>
                </a:solidFill>
                <a:latin typeface="s'AWesome"/>
                <a:ea typeface="ADLaM Display"/>
              </a:rPr>
              <a:t> Bear Trap</a:t>
            </a:r>
            <a:endParaRPr b="0" lang="pt-BR" sz="551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aixaDeTexto 8"/>
          <p:cNvSpPr/>
          <p:nvPr/>
        </p:nvSpPr>
        <p:spPr>
          <a:xfrm>
            <a:off x="2519640" y="519120"/>
            <a:ext cx="629244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5510" spc="-1" strike="noStrike">
                <a:solidFill>
                  <a:schemeClr val="lt1"/>
                </a:solidFill>
                <a:latin typeface="s'AWesome"/>
                <a:ea typeface="ADLaM Display"/>
              </a:rPr>
              <a:t>The </a:t>
            </a:r>
            <a:r>
              <a:rPr b="0" lang="pt-BR" sz="5510" spc="-1" strike="noStrike">
                <a:solidFill>
                  <a:srgbClr val="ff0000"/>
                </a:solidFill>
                <a:latin typeface="s'AWesome"/>
                <a:ea typeface="ADLaM Display"/>
              </a:rPr>
              <a:t>no-no</a:t>
            </a:r>
            <a:r>
              <a:rPr b="0" lang="pt-BR" sz="5510" spc="-1" strike="noStrike">
                <a:solidFill>
                  <a:schemeClr val="lt1"/>
                </a:solidFill>
                <a:latin typeface="s'AWesome"/>
                <a:ea typeface="ADLaM Display"/>
              </a:rPr>
              <a:t> List</a:t>
            </a:r>
            <a:endParaRPr b="0" lang="pt-BR" sz="551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0" name="CaixaDeTexto 11"/>
          <p:cNvSpPr/>
          <p:nvPr/>
        </p:nvSpPr>
        <p:spPr>
          <a:xfrm>
            <a:off x="1337040" y="1717560"/>
            <a:ext cx="7404840" cy="31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74520" defTabSz="914400">
              <a:lnSpc>
                <a:spcPct val="100000"/>
              </a:lnSpc>
              <a:spcAft>
                <a:spcPts val="975"/>
              </a:spcAft>
            </a:pP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 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Cada vez que a vitima comete um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Noto Sans CJK SC"/>
              </a:rPr>
              <a:t>erro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 há um desconto de 10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Noto Sans CJK SC"/>
              </a:rPr>
              <a:t>segundos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 no tempo restante e o valor dos quatro dígitos no display é alterado de forma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Noto Sans CJK SC"/>
              </a:rPr>
              <a:t>aleatória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, segue abaixo a lista de erros:</a:t>
            </a:r>
            <a:endParaRPr b="0" lang="pt-BR" sz="2210" spc="-1" strike="noStrike">
              <a:solidFill>
                <a:srgbClr val="ffffff"/>
              </a:solidFill>
              <a:latin typeface="Arial"/>
            </a:endParaRPr>
          </a:p>
          <a:p>
            <a:pPr marL="74520" defTabSz="914400">
              <a:lnSpc>
                <a:spcPct val="100000"/>
              </a:lnSpc>
              <a:spcAft>
                <a:spcPts val="975"/>
              </a:spcAft>
            </a:pP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•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Noto Sans CJK SC"/>
              </a:rPr>
              <a:t>Pressionar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 mais de um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Noto Sans CJK SC"/>
              </a:rPr>
              <a:t>botão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 ao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Noto Sans CJK SC"/>
              </a:rPr>
              <a:t>mesmo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 </a:t>
            </a:r>
            <a:r>
              <a:rPr b="0" lang="pt-BR" sz="2210" spc="-1" strike="noStrike">
                <a:solidFill>
                  <a:srgbClr val="ffffff"/>
                </a:solidFill>
                <a:latin typeface="Arial"/>
                <a:ea typeface="Noto Sans CJK SC"/>
              </a:rPr>
              <a:t>tempo</a:t>
            </a:r>
            <a:endParaRPr b="0" lang="pt-BR" sz="2210" spc="-1" strike="noStrike">
              <a:solidFill>
                <a:srgbClr val="ffffff"/>
              </a:solidFill>
              <a:latin typeface="Arial"/>
            </a:endParaRPr>
          </a:p>
          <a:p>
            <a:pPr marL="74520" defTabSz="914400">
              <a:lnSpc>
                <a:spcPct val="100000"/>
              </a:lnSpc>
              <a:spcAft>
                <a:spcPts val="975"/>
              </a:spcAft>
            </a:pP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•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Noto Sans CJK SC"/>
              </a:rPr>
              <a:t>Pressionar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 botão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Noto Sans CJK SC"/>
              </a:rPr>
              <a:t>fora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 da sua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Noto Sans CJK SC"/>
              </a:rPr>
              <a:t>ordem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 correspondente</a:t>
            </a:r>
            <a:endParaRPr b="0" lang="pt-BR" sz="2210" spc="-1" strike="noStrike">
              <a:solidFill>
                <a:srgbClr val="ffffff"/>
              </a:solidFill>
              <a:latin typeface="Arial"/>
            </a:endParaRPr>
          </a:p>
          <a:p>
            <a:pPr marL="74520" defTabSz="914400">
              <a:lnSpc>
                <a:spcPct val="100000"/>
              </a:lnSpc>
              <a:spcAft>
                <a:spcPts val="975"/>
              </a:spcAft>
            </a:pP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•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Noto Sans CJK SC"/>
              </a:rPr>
              <a:t>Pressionar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 o botão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Noto Sans CJK SC"/>
              </a:rPr>
              <a:t>novamente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 após a bobina </a:t>
            </a:r>
            <a:r>
              <a:rPr b="0" lang="pt-BR" sz="2210" spc="-1" strike="noStrike">
                <a:solidFill>
                  <a:srgbClr val="ffffff"/>
                </a:solidFill>
                <a:latin typeface="Arial"/>
                <a:ea typeface="Noto Sans CJK SC"/>
              </a:rPr>
              <a:t>correspondente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 ter sido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Noto Sans CJK SC"/>
              </a:rPr>
              <a:t>ativada</a:t>
            </a:r>
            <a:endParaRPr b="0" lang="pt-BR" sz="221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2025-11-03T18:05:55Z</dcterms:created>
  <dc:creator/>
  <dc:description/>
  <dc:language>pt-BR</dc:language>
  <cp:lastModifiedBy/>
  <dcterms:modified xsi:type="dcterms:W3CDTF">2025-11-03T18:06:53Z</dcterms:modified>
  <cp:revision>1</cp:revision>
  <dc:subject/>
  <dc:title/>
</cp:coreProperties>
</file>